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6" r:id="rId3"/>
    <p:sldId id="264" r:id="rId4"/>
    <p:sldId id="267" r:id="rId5"/>
    <p:sldId id="270" r:id="rId6"/>
    <p:sldId id="272" r:id="rId7"/>
    <p:sldId id="271" r:id="rId8"/>
    <p:sldId id="269" r:id="rId9"/>
    <p:sldId id="268" r:id="rId10"/>
    <p:sldId id="276" r:id="rId11"/>
    <p:sldId id="275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BB"/>
    <a:srgbClr val="FF66CC"/>
    <a:srgbClr val="FF66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FC38A-56E3-4CB6-9666-92127496954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F4C4E-68E8-4046-BA8E-8D4F7A9CF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2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4C4E-68E8-4046-BA8E-8D4F7A9CF8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4C4E-68E8-4046-BA8E-8D4F7A9CF86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4C4E-68E8-4046-BA8E-8D4F7A9CF86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4C4E-68E8-4046-BA8E-8D4F7A9CF86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4C4E-68E8-4046-BA8E-8D4F7A9CF86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4C4E-68E8-4046-BA8E-8D4F7A9CF86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4C4E-68E8-4046-BA8E-8D4F7A9CF86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4C4E-68E8-4046-BA8E-8D4F7A9CF86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4C4E-68E8-4046-BA8E-8D4F7A9CF86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4C4E-68E8-4046-BA8E-8D4F7A9CF86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4C4E-68E8-4046-BA8E-8D4F7A9CF86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4C4E-68E8-4046-BA8E-8D4F7A9CF86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tx1">
                <a:lumMod val="50000"/>
              </a:schemeClr>
            </a:gs>
            <a:gs pos="18000">
              <a:schemeClr val="tx1">
                <a:lumMod val="85000"/>
              </a:schemeClr>
            </a:gs>
            <a:gs pos="100000">
              <a:schemeClr val="tx1">
                <a:lumMod val="7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cs.cntd.ru/document/901751351#7DU0KD" TargetMode="Externa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472694"/>
            <a:ext cx="9095977" cy="166827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Международная конференция </a:t>
            </a:r>
            <a:br>
              <a:rPr lang="ru-RU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«Ягоды России 2022»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443" y="3501008"/>
            <a:ext cx="8208912" cy="187037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5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8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340330" y="3063425"/>
            <a:ext cx="8496944" cy="21001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33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безопасности конструирования текста этикетки ягодной продукции.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008" y="5445224"/>
            <a:ext cx="892899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 Богомолов, врач – эндокринолог, Президент МОО «Российская Диабетическая Ассоциация», член подкомитета ТПП РФ по функциональным продуктам питания, Главный редактор «Российского журнала эндокринологии,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диабетологии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метаболизма»,  «Российской Диабетической Газеты».</a:t>
            </a:r>
          </a:p>
          <a:p>
            <a:pPr algn="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2636912"/>
            <a:ext cx="4220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24 – 25 февраля 2022 г.</a:t>
            </a:r>
          </a:p>
        </p:txBody>
      </p:sp>
      <p:pic>
        <p:nvPicPr>
          <p:cNvPr id="13" name="Рисунок 12" descr="Ягодный Союз - Berry Unio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0684"/>
            <a:ext cx="3576707" cy="118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rda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202021"/>
            <a:ext cx="1407924" cy="1523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68.userapi.com/impf/c855528/v855528906/6db7d/b1Iqkpxloog.jpg?size=550x553&amp;quality=96&amp;sign=70c203fc4a5712f098129866a99d32ac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18854" r="17987" b="17498"/>
          <a:stretch/>
        </p:blipFill>
        <p:spPr bwMode="auto">
          <a:xfrm>
            <a:off x="8028384" y="116632"/>
            <a:ext cx="864096" cy="8454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Ягодный Союз - Berry Unio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4000"/>
                    </a14:imgEffect>
                    <a14:imgEffect>
                      <a14:brightnessContrast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0"/>
            <a:ext cx="1826552" cy="84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408626"/>
            <a:ext cx="7986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состав ягод можно в официальном «Справочнике состава российских продуктов питания» Скурихина И.М., </a:t>
            </a:r>
            <a:r>
              <a:rPr lang="ru-RU" sz="22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Тутельяна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В.А., 2002. Сайт Института питания -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http://web.ion.ru/food/FD_tree_grid.aspx 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6"/>
          <a:stretch/>
        </p:blipFill>
        <p:spPr bwMode="auto">
          <a:xfrm>
            <a:off x="606899" y="2060848"/>
            <a:ext cx="8140089" cy="443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1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годный Союз - Berry Unio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brightnessContrast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1728192" cy="61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diabetes-ru.org/images/logo1301202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06452" y="125192"/>
            <a:ext cx="720080" cy="686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21576" y="2060848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«Вегетарианский продукт. Рекомендовано при </a:t>
            </a: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….».</a:t>
            </a:r>
            <a:endParaRPr lang="en-US" sz="15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«Содержит ____???___ Хлебных Единиц на 100 граммов продукта</a:t>
            </a: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15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«Продукт пониженной калорийности</a:t>
            </a: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15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«Иммунологически полезный продукт</a:t>
            </a: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15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«Продукт со сниженным </a:t>
            </a: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гликемическим 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индексом, гликемическим эффектом</a:t>
            </a: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15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«Продукт содержит растворимые/нерастворимые пищевые волокна, является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пребиотиком</a:t>
            </a: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15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Джемы, повидла, варенья и т.п.   с сертификатами на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надписи могут продаваться через аптечные сети </a:t>
            </a:r>
            <a:r>
              <a:rPr lang="ru-RU" sz="15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частной торговой маркой</a:t>
            </a:r>
            <a:r>
              <a:rPr lang="ru-RU" sz="15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торговых сетях </a:t>
            </a:r>
            <a:r>
              <a:rPr lang="ru-RU" sz="15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«здоровых» полках.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1636" y="448099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текстовок (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claim of efficiency of functional food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на ягодной продукции не противоречащие закону в рамках добровольных сертификаций.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касаемся продуктов возможно сертифицируемых как лечебные ( боярышник, шиповник, малина сушеная и т.п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годный Союз - Berry Unio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0684"/>
            <a:ext cx="3576707" cy="11861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9512" y="1659101"/>
            <a:ext cx="8640960" cy="130823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ОТВЕТИТЬ НА ВАШИ ВОПРОСЫ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4848" y="314096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33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495 – 505 33 </a:t>
            </a:r>
            <a:r>
              <a:rPr lang="ru-RU" sz="2000" b="1" dirty="0" smtClean="0">
                <a:solidFill>
                  <a:srgbClr val="FF33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ru-RU" sz="2000" b="1" dirty="0">
              <a:solidFill>
                <a:srgbClr val="FF33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33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495 – 505 28 </a:t>
            </a:r>
            <a:r>
              <a:rPr lang="ru-RU" sz="2000" b="1" dirty="0" smtClean="0">
                <a:solidFill>
                  <a:srgbClr val="FF33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  <a:p>
            <a:pPr algn="ctr"/>
            <a:r>
              <a:rPr lang="ru-RU" sz="2000" b="1" dirty="0" smtClean="0">
                <a:solidFill>
                  <a:srgbClr val="FF33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5053399</a:t>
            </a:r>
            <a:r>
              <a:rPr lang="en-US" sz="2000" b="1" dirty="0" smtClean="0">
                <a:solidFill>
                  <a:srgbClr val="FF33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@MAIL.RU</a:t>
            </a:r>
            <a:endParaRPr lang="ru-RU" sz="2000" b="1" dirty="0">
              <a:solidFill>
                <a:srgbClr val="FF33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rda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474726"/>
            <a:ext cx="903868" cy="9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4" cy="108012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708920"/>
            <a:ext cx="8208912" cy="3096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Ягодный Союз - Berry Unio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684"/>
            <a:ext cx="2016224" cy="89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rda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370684"/>
            <a:ext cx="903868" cy="97802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450942"/>
            <a:ext cx="574879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27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-  об этикетке ягодной продукции</a:t>
            </a:r>
            <a:br>
              <a:rPr lang="ru-RU" sz="127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1499" y="1988840"/>
            <a:ext cx="876672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ч. 1 ст. 16 Федерального закона "О качестве и безопасности пищевых продуктов" от 02.01.2000 N 29-ФЗ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Закон о качестве и безопасности пищевых продуктов) при разработке новых пищевых продуктов, материалов и изделий, новых технологических процессов их изготовления, упаковки, хранения, перевозок и реализации индивидуальные предприниматели и юридические лица обязаны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обосновывать требования к качеству и безопасности таких пищевых продуктов, материалов и изделий, их упаковке, маркировке и информации о таких пищевых продуктах, материалах и изделиях, сохранению качества и безопасности таких пищевых продуктов, </a:t>
            </a:r>
            <a:r>
              <a:rPr lang="ru-RU" sz="19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и изделий при их изготовлении и обороте, разрабатывать программы производственного контроля за качеством и безопасностью таких пищевых продуктов, материалов и изделий, методики их испытаний, а также устанавливать сроки годности таких пищевых продуктов, материалов и изделий.</a:t>
            </a:r>
          </a:p>
        </p:txBody>
      </p:sp>
    </p:spTree>
    <p:extLst>
      <p:ext uri="{BB962C8B-B14F-4D97-AF65-F5344CB8AC3E}">
        <p14:creationId xmlns:p14="http://schemas.microsoft.com/office/powerpoint/2010/main" val="39801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Ягодный Союз - Berry Unio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684"/>
            <a:ext cx="2016224" cy="89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upload.wikimedia.org/wikipedia/commons/thumb/1/1d/Embllem_of_the_Federal_Antimonopoly_Service.svg/1200px-Embllem_of_the_Federal_Antimonopoly_Servic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70684"/>
            <a:ext cx="791670" cy="9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476672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учитывать ТР ТС 022/2011 «Пищевая продукция в части ее маркировки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809512"/>
            <a:ext cx="71196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kern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200" kern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пытаться регистрировать ягодную продукцию в качестве специализированного (лечебного) продукта питания по ТР ТС 027/2012, </a:t>
            </a:r>
            <a:r>
              <a:rPr lang="ru-RU" sz="2200" kern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КЛИНИЧЕСКИЕ ИСПЫТАНИЯ пагубно сказываются на себестоимости продукции и делают её недоступной потребителю вне рамок </a:t>
            </a:r>
            <a:r>
              <a:rPr lang="ru-RU" sz="2200" kern="15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госзакупок</a:t>
            </a:r>
            <a:r>
              <a:rPr lang="ru-RU" sz="2200" kern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kern="15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Ягодный Союз - Berry Unio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brightnessContrast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433"/>
            <a:ext cx="2016224" cy="89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www.diabetes-ru.org/images/logovegan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06" y="301433"/>
            <a:ext cx="1105595" cy="1105595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24299" y="476672"/>
            <a:ext cx="554461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Рекомендованная суточная порция потребления ягод определена </a:t>
            </a:r>
            <a:r>
              <a:rPr lang="ru-RU" sz="25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РосПотребНадзором</a:t>
            </a:r>
            <a:endParaRPr lang="ru-RU" sz="25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13338"/>
            <a:ext cx="806489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4 ( Стр. 279) Приложение 5 . ОБУЧАЮЩАЯ (ПРОСВЕТИТЕЛЬСКАЯ) ПРОГРАММА по вопросам здорового питания взрослого населения всех возрастов . УТВЕРЖДЕНА приказом </a:t>
            </a:r>
            <a:r>
              <a:rPr lang="ru-RU" sz="13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13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 07.07.2020   № 379. ( в сокращении).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140968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 - выбирайте по принципу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«или-или» потребление в сутки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ФРУКТЫ,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ЯГОДЫ свежие или замороженные, или консервированные</a:t>
            </a:r>
          </a:p>
          <a:p>
            <a:pPr algn="just"/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полезны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яркоокрашеные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и более раз в день; на 1 прием:</a:t>
            </a:r>
          </a:p>
          <a:p>
            <a:pPr algn="just"/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3-4 средней сливы или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 стакана ягод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1 гроздь винограда или 1 стакан фруктового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плодово-ягодного сока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Отсюда 100% рекомендованного рынка ягод РФ = 100 граммов х 365 дней х 140 млн. чел. =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5110 млн. кг/год или 5,11 млн. тонн в год.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годный Союз - Berry Unio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8" y="0"/>
            <a:ext cx="1821864" cy="64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www.diabetes-ru.org/images/logovegan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60" y="116632"/>
            <a:ext cx="576064" cy="546371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57848" y="2348880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Ягоды легко можно отнести к функциональным продуктам питания (ФПП) по действующим Гостам БЕЗ вынесения надписи «функциональный продукт», т.к. регламенты не разработаны, но выносим рекомендации по ингредиентному составу.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146" y="2995211"/>
            <a:ext cx="8445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52349-2005. Группа Н00. 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СТАНДАРТ РОССИЙСКОЙ ФЕДЕРАЦИИ. Продукты пищевые ФУНКЦИОНАЛЬНЫЕ. </a:t>
            </a:r>
            <a:endParaRPr lang="ru-RU" sz="14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14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определения: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250" y="3957572"/>
            <a:ext cx="84969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функциональный пищевой продукт:</a:t>
            </a:r>
            <a:r>
              <a:rPr lang="ru-RU" sz="13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Специальный пищевой продукт, предназначенный для систематического употребления в составе пищевых рационов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 возрастными группами здорового населения</a:t>
            </a:r>
            <a:r>
              <a:rPr lang="ru-RU" sz="13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обладающий научно обоснованными и подтвержденными свойствами, снижающий риск развития заболеваний, связанных с питанием, предотвращающий дефицит или восполняющий имеющийся в организме человека дефицит питательных веществ, сохраняющий и улучшающий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за счет наличия в его составе </a:t>
            </a:r>
            <a:r>
              <a:rPr lang="ru-RU" sz="13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функциональных пищевых ингредиентов.</a:t>
            </a:r>
            <a:br>
              <a:rPr lang="ru-RU" sz="13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250" y="5301208"/>
            <a:ext cx="8445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3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3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обогащенный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продукт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3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Функциональный пищевой продукт, получаемый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добавлением одного или нескольких функциональных пищевых ингредиентов </a:t>
            </a:r>
            <a:r>
              <a:rPr lang="ru-RU" sz="13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традиционным пищевым продуктам в количестве, обеспечивающем предотвращение или восполнение имеющегося в организме человека дефицита питательных веществ и (или) собственной микрофлоры.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Мороженое, йогурт, каша – с ягодами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3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76672"/>
            <a:ext cx="69330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Ягоды легко можно отнести к функциональным продуктам питания (ФПП) по действующим Гостам БЕЗ вынесения надписи «функциональный продукт», т.к. регламенты не разработаны, но выносим рекомендации по ингредиентному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составу</a:t>
            </a:r>
            <a:endParaRPr lang="ru-RU" sz="2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годный Союз - Berry Unio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brightnessContrast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433"/>
            <a:ext cx="2016224" cy="89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rda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60845"/>
            <a:ext cx="903868" cy="978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460845"/>
            <a:ext cx="588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функциональные ингредиенты имеются в составе </a:t>
            </a:r>
            <a:r>
              <a:rPr lang="ru-RU" sz="3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ягод</a:t>
            </a:r>
            <a:endParaRPr lang="ru-RU" sz="3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367" y="2060848"/>
            <a:ext cx="831641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/>
              <a:t> 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функциональный пищевой …. 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 или комплекс веществ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животного, растительного, микробиологического, минерального происхождения или идентичные натуральным, входящие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функционального пищевого продукта в количестве не менее 15%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суточной физиологической потребности, в расчете на одну порцию продукта,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обладающие способностью оказывать научно обоснованный и подтвержденный эффект на одну или несколько физиологических функций, процессы обмена веществ в организме человека при систематическом употреблении содержащего их функционального пищевого продукта. Примечание - К функциональным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пищевым ингредиентам относят физиологически активные, ценные и безопасные для здоровья ингредиенты с известными физико-химическими характеристиками, для которых выявлены и научно обоснованы полезные для сохранения и улучшения здоровья свойства, установлена суточная физиологическая потребность: растворимые и нерастворимые пищевые волокна (пектины и др.), витамины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(витамин Е,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токотриснолы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фолиевая кислота и др.),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вещества (кальций, магний, железо, селен и др.),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жиры и вещества, сопутствующие жирам (полиненасыщенные жирные кислоты, растительные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стеролы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коньюгированные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изомеры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линолевой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кислоты, структурированные липиды,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сфинголипиды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др.),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полисахариды, вторичные растительные соединения (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флавоноиды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/полифенолы,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каротиноиды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ликопин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др.),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пробиотики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пребиотики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синбиотики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39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годный Союз - Berry Unio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brightnessContrast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433"/>
            <a:ext cx="2016224" cy="89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https://boardmember.com/wp-content/uploads/2020/04/AdobeStock_3280851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"/>
                    </a14:imgEffect>
                    <a14:imgEffect>
                      <a14:brightnessContrast bright="-4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72" y="0"/>
            <a:ext cx="2727984" cy="17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692696"/>
            <a:ext cx="603041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ОТЛИЧАЙТЕ экспертизу от клинического испытания. ЦЕНА очень </a:t>
            </a: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разная</a:t>
            </a:r>
            <a:endParaRPr lang="ru-RU" sz="25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68" y="206084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функционального пищевого продукта: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характеристик или свойств функционального пищевого продукта, которая обеспечивает снижение риска развития заболеваний, связанных с питанием, и (или) восполнение, а также предотвращение дефицита питательных веществ, сохранение и улучшение здоровья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 - Эффективность функционального пищевого продукта подлежит научному обоснованию и подтверждению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экспериментальных исследований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НЕ ПУТАТЬ с Клиническими исследованиями) в порядке, установленном нормативными правовыми актами Российской Федерации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национальными и международными стандартами, сводами правил и (или) правилами и методами исследований (испытаний) и измерений, в том числе правилами отбора образцов.</a:t>
            </a:r>
          </a:p>
        </p:txBody>
      </p:sp>
    </p:spTree>
    <p:extLst>
      <p:ext uri="{BB962C8B-B14F-4D97-AF65-F5344CB8AC3E}">
        <p14:creationId xmlns:p14="http://schemas.microsoft.com/office/powerpoint/2010/main" val="27135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годный Союз - Berry Unio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brightnessContrast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" y="116632"/>
            <a:ext cx="2016224" cy="89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www.diabetes-ru.org/images/logovegan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970442" cy="934669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78092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claim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 эффективности функционального пищевого продукта: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Маркировка, приводимая изготовителем на потребительской таре функционального пищевого продукта, содержащая информацию о научно обоснованных и подтвержденных функциональных свойствах, снижающих риск развития заболеваний, связанных с питанием, предотвращающих дефицит или восполняющих имеющийся в организме человека дефицит питательных веществ, сохраняющий и улучшающий здоровье за счет наличия в его составе функциональных пищевых ингредиентов.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305078"/>
            <a:ext cx="541131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на основании экспертизы, НО НЕ клинических испытаний. Государственные регламенты не разработаны. Только добровольные сертификации</a:t>
            </a:r>
            <a:endParaRPr lang="ru-RU" sz="23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68.userapi.com/impf/c855528/v855528906/6db7d/b1Iqkpxloog.jpg?size=550x553&amp;quality=96&amp;sign=70c203fc4a5712f098129866a99d32ac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18854" r="17987" b="17498"/>
          <a:stretch/>
        </p:blipFill>
        <p:spPr bwMode="auto">
          <a:xfrm>
            <a:off x="8028384" y="116632"/>
            <a:ext cx="864096" cy="8454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Ягодный Союз - Berry Unio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4000"/>
                    </a14:imgEffect>
                    <a14:imgEffect>
                      <a14:brightnessContrast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0"/>
            <a:ext cx="1826552" cy="84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" r="1370"/>
          <a:stretch/>
        </p:blipFill>
        <p:spPr bwMode="auto">
          <a:xfrm>
            <a:off x="1940640" y="2204863"/>
            <a:ext cx="5832648" cy="4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08626"/>
            <a:ext cx="7986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состав ягод можно в официальном «Справочнике состава российских продуктов питания» Скурихина И.М., </a:t>
            </a:r>
            <a:r>
              <a:rPr lang="ru-RU" sz="22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Тутельяна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В.А., 2002. Сайт Института питания -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http://web.ion.ru/food/FD_tree_grid.aspx 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742</Words>
  <Application>Microsoft Office PowerPoint</Application>
  <PresentationFormat>Экран (4:3)</PresentationFormat>
  <Paragraphs>75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V – Международная конференция  «Ягоды России 2022»   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ГОТОВЫ ОТВЕТИТЬ НА ВАШИ ВОПРОСЫ!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III Новосибирский агропродовольственный форум.   7-9 ноября 2018 г.  Конференция </dc:title>
  <dc:creator>Секретарь</dc:creator>
  <cp:lastModifiedBy>Пользователь Windows</cp:lastModifiedBy>
  <cp:revision>74</cp:revision>
  <dcterms:created xsi:type="dcterms:W3CDTF">2018-10-30T08:24:34Z</dcterms:created>
  <dcterms:modified xsi:type="dcterms:W3CDTF">2022-02-08T14:52:17Z</dcterms:modified>
</cp:coreProperties>
</file>